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0" r:id="rId2"/>
    <p:sldId id="315" r:id="rId3"/>
    <p:sldId id="312" r:id="rId4"/>
    <p:sldId id="314"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70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96" autoAdjust="0"/>
    <p:restoredTop sz="94660"/>
  </p:normalViewPr>
  <p:slideViewPr>
    <p:cSldViewPr snapToGrid="0">
      <p:cViewPr varScale="1">
        <p:scale>
          <a:sx n="95" d="100"/>
          <a:sy n="95" d="100"/>
        </p:scale>
        <p:origin x="1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237B-C80A-4F1C-986D-9BB84B45B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F6FF91-3A25-4075-A691-513B9C8888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EB9982-E5FF-4043-BD87-4D39FF7136FB}"/>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BEC27D7-54B4-4B14-9C4E-5F753970B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B09D4-83D2-4384-89F3-FB3D1DD13B4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880952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E180-74EC-40C0-8E5A-7356CDA580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DEEAA4-7510-4BCF-ADE3-12FC7CC931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E9E3E-E237-4C2A-B0C9-70532B3A6309}"/>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0646EBEC-14A4-4D4F-BF0C-C04C79C40A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58927-8C41-414F-90B3-712FC0FCFBC1}"/>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613437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3C24A9-FA6F-42AF-8C9A-76441D0D9C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ED9047-A653-4D54-8ACA-01762680A8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82713-99C8-4884-86A4-398CA2AAAD39}"/>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F3B87F3E-5FDB-45EB-9BB6-5B75FFDDD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C14F4-792B-475A-99D7-4E80D75F871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527902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Διαφάνεια τίτλου">
    <p:spTree>
      <p:nvGrpSpPr>
        <p:cNvPr id="1" name=""/>
        <p:cNvGrpSpPr/>
        <p:nvPr/>
      </p:nvGrpSpPr>
      <p:grpSpPr>
        <a:xfrm>
          <a:off x="0" y="0"/>
          <a:ext cx="0" cy="0"/>
          <a:chOff x="0" y="0"/>
          <a:chExt cx="0" cy="0"/>
        </a:xfrm>
      </p:grpSpPr>
      <p:sp>
        <p:nvSpPr>
          <p:cNvPr id="2" name="Title 1"/>
          <p:cNvSpPr>
            <a:spLocks noGrp="1"/>
          </p:cNvSpPr>
          <p:nvPr>
            <p:ph type="title"/>
          </p:nvPr>
        </p:nvSpPr>
        <p:spPr>
          <a:xfrm>
            <a:off x="1541748" y="1268760"/>
            <a:ext cx="9073008" cy="1656184"/>
          </a:xfrm>
        </p:spPr>
        <p:txBody>
          <a:bodyPr/>
          <a:lstStyle>
            <a:lvl1pPr algn="ctr" rtl="0" eaLnBrk="1" fontAlgn="base" hangingPunct="1">
              <a:spcBef>
                <a:spcPct val="0"/>
              </a:spcBef>
              <a:spcAft>
                <a:spcPct val="0"/>
              </a:spcAft>
              <a:defRPr lang="en-US" sz="6000" b="1" dirty="0">
                <a:solidFill>
                  <a:srgbClr val="556DA9"/>
                </a:solidFill>
                <a:latin typeface="Arial" pitchFamily="34" charset="0"/>
              </a:defRPr>
            </a:lvl1pPr>
          </a:lstStyle>
          <a:p>
            <a:r>
              <a:rPr lang="el-GR" dirty="0"/>
              <a:t>Στυλ κύριου τίτλου</a:t>
            </a:r>
            <a:endParaRPr lang="en-US" dirty="0"/>
          </a:p>
        </p:txBody>
      </p:sp>
      <p:sp>
        <p:nvSpPr>
          <p:cNvPr id="5" name="Subtitle 2"/>
          <p:cNvSpPr>
            <a:spLocks noGrp="1"/>
          </p:cNvSpPr>
          <p:nvPr>
            <p:ph type="subTitle" idx="1" hasCustomPrompt="1"/>
          </p:nvPr>
        </p:nvSpPr>
        <p:spPr>
          <a:xfrm>
            <a:off x="1542252" y="3602038"/>
            <a:ext cx="9072000" cy="1655762"/>
          </a:xfrm>
        </p:spPr>
        <p:txBody>
          <a:bodyPr/>
          <a:lstStyle>
            <a:lvl1pPr marL="0" indent="0" algn="ctr">
              <a:buNone/>
              <a:defRPr lang="en-US" sz="2400" b="1" dirty="0">
                <a:solidFill>
                  <a:srgbClr val="556DA9"/>
                </a:solidFill>
                <a:latin typeface="Arial"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dirty="0"/>
              <a:t>Στυλ κύριου υπότιτλου</a:t>
            </a:r>
            <a:endParaRPr lang="en-US" dirty="0"/>
          </a:p>
        </p:txBody>
      </p:sp>
      <p:sp>
        <p:nvSpPr>
          <p:cNvPr id="4" name="Slide Number Placeholder 1"/>
          <p:cNvSpPr>
            <a:spLocks noGrp="1"/>
          </p:cNvSpPr>
          <p:nvPr>
            <p:ph type="sldNum" sz="quarter" idx="10"/>
          </p:nvPr>
        </p:nvSpPr>
        <p:spPr>
          <a:xfrm>
            <a:off x="8543925" y="6356350"/>
            <a:ext cx="2844800" cy="365125"/>
          </a:xfrm>
        </p:spPr>
        <p:txBody>
          <a:bodyPr/>
          <a:lstStyle>
            <a:lvl1pPr>
              <a:defRPr/>
            </a:lvl1pPr>
          </a:lstStyle>
          <a:p>
            <a:pPr>
              <a:defRPr/>
            </a:pPr>
            <a:fld id="{CDECE8AA-EB86-4AF5-BC18-A66EC7CD4617}" type="slidenum">
              <a:rPr lang="el-GR"/>
              <a:pPr>
                <a:defRPr/>
              </a:pPr>
              <a:t>‹#›</a:t>
            </a:fld>
            <a:endParaRPr lang="el-GR" dirty="0"/>
          </a:p>
        </p:txBody>
      </p:sp>
    </p:spTree>
    <p:extLst>
      <p:ext uri="{BB962C8B-B14F-4D97-AF65-F5344CB8AC3E}">
        <p14:creationId xmlns:p14="http://schemas.microsoft.com/office/powerpoint/2010/main" val="2706805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933E-07FE-4C9D-87ED-6E6D3089FE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B9A05-1304-42CA-A20E-90F96638AA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910E3A-2E6C-42C5-8CD4-1C8B62D6DCF4}"/>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A9C074DB-3B0E-4FF8-A6C0-C9AF184DE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B5D67-F966-4DD0-BD18-71DE34D5F29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47942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16605-6405-4B2F-A0EE-CEEB945B39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5C2263-667F-497B-BF80-9C436E38B1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B23448-B0AA-4ED2-9D08-26FA11CBDB12}"/>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EF53861-5206-4D2D-9F3C-119CCB05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FC360-B6D3-4229-AC84-177158AB55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030326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54BE-2CCC-4F32-847F-944C6E1105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388949-11D9-4069-B4E3-120778282F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D2960-0063-4E99-8DCF-80B5E73BD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5893DC-E186-4B8D-A6A4-4DD9FD8CC6F0}"/>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A117B651-2CAB-4E93-BCEF-CD1DD1D74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8C2A9A-54C7-440B-8546-8DB0E3C3B9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536926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F6D6F-4E2B-497B-BFBB-CC37914888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0F51B3-8522-41E7-AFE5-26C47FD0F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2AB98E-18C7-4AF9-86AC-CE481E482C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5B37A5-6BB5-43AD-82D1-E68262C90D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98EE3D-0A41-439A-B5F5-1742D27C87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2E4121-F7E5-4297-8B82-EFCE919F3A2F}"/>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8" name="Footer Placeholder 7">
            <a:extLst>
              <a:ext uri="{FF2B5EF4-FFF2-40B4-BE49-F238E27FC236}">
                <a16:creationId xmlns:a16="http://schemas.microsoft.com/office/drawing/2014/main" id="{7221EBD5-2D8B-44F1-B5E1-B28B1DABAD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0AAF34-076B-4F15-AC2E-F811A591902C}"/>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757388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A02C-2F21-42A1-B213-EC89990067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408047-E88D-4BB8-860E-869B4BEC35D7}"/>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4" name="Footer Placeholder 3">
            <a:extLst>
              <a:ext uri="{FF2B5EF4-FFF2-40B4-BE49-F238E27FC236}">
                <a16:creationId xmlns:a16="http://schemas.microsoft.com/office/drawing/2014/main" id="{D544AF19-44DB-477A-AB4A-AF093EF2C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F44661-4DE4-462C-8248-754BACF176F3}"/>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837260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F081AD-1D18-4BF3-A8AC-C0865335A99D}"/>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3" name="Footer Placeholder 2">
            <a:extLst>
              <a:ext uri="{FF2B5EF4-FFF2-40B4-BE49-F238E27FC236}">
                <a16:creationId xmlns:a16="http://schemas.microsoft.com/office/drawing/2014/main" id="{D25F99B3-FF04-4AA6-A978-69BBCEE7C4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E1F465-E152-4578-9913-4FB4D636FBD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378579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45E-8052-466E-9B35-E0245A5B4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5099C-7ED8-4955-B5E9-0933CDB795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716E0A-A027-4D30-8C30-B6E04133E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CED086-D68F-42BE-8F54-35E5F2F7CDE6}"/>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DB994638-918B-4C36-87CF-DD0BD967F3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C97299-F406-4CA2-A626-C31F92F1300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93575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268C-C222-470B-B3EC-3520D3504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DA79AB-8C9E-4CDD-9FAF-22C50EF077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92772-F05A-4B8B-815E-B9DF9007F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1D20F-1A54-4E56-A725-224A0FFA03B5}"/>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13FF35D0-6947-4A49-8AD9-4201D94C3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5377D-03A5-4141-957A-73492EFEBFB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911778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36548-B1B9-44F1-A37A-841FCC70C1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629E99-2E9B-446A-B463-51B5C0E29C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AC396-BB64-4E01-9F14-042762F12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2D7C13F-C3FA-4939-B812-950B22F957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BD9218-A981-490E-BC9F-D54275774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A6568C-1E3C-448E-A28A-E9D0C39317AC}" type="slidenum">
              <a:rPr lang="en-US" smtClean="0"/>
              <a:t>‹#›</a:t>
            </a:fld>
            <a:endParaRPr lang="en-US"/>
          </a:p>
        </p:txBody>
      </p:sp>
    </p:spTree>
    <p:extLst>
      <p:ext uri="{BB962C8B-B14F-4D97-AF65-F5344CB8AC3E}">
        <p14:creationId xmlns:p14="http://schemas.microsoft.com/office/powerpoint/2010/main" val="119143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a:solidFill>
                  <a:schemeClr val="tx1"/>
                </a:solidFill>
                <a:cs typeface="Arial" panose="020B0604020202020204" pitchFamily="34" charset="0"/>
              </a:rPr>
              <a:t>Gaussian Smoothing</a:t>
            </a:r>
            <a:endParaRPr lang="en-US" sz="3000" dirty="0">
              <a:solidFill>
                <a:schemeClr val="tx1"/>
              </a:solidFill>
              <a:cs typeface="Arial" panose="020B0604020202020204" pitchFamily="34" charset="0"/>
            </a:endParaRP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Gaussian smoothing, or blurring, is a convolutional filter that is used to “blur” an image in order to remove noise. </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It does a poor job in preserving image details. </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It utilizes a kernel representing a Gaussian curve, which is normalized. Usually, its mean (</a:t>
            </a:r>
            <a:r>
              <a:rPr lang="el-GR" sz="2800" b="0" dirty="0">
                <a:solidFill>
                  <a:schemeClr val="tx1"/>
                </a:solidFill>
                <a:cs typeface="Arial" panose="020B0604020202020204" pitchFamily="34" charset="0"/>
              </a:rPr>
              <a:t>μ) </a:t>
            </a:r>
            <a:r>
              <a:rPr lang="en-US" sz="2800" b="0" dirty="0">
                <a:solidFill>
                  <a:schemeClr val="tx1"/>
                </a:solidFill>
                <a:cs typeface="Arial" panose="020B0604020202020204" pitchFamily="34" charset="0"/>
              </a:rPr>
              <a:t>is set to 0.</a:t>
            </a:r>
          </a:p>
        </p:txBody>
      </p:sp>
      <p:sp>
        <p:nvSpPr>
          <p:cNvPr id="6" name="Τίτλος 1">
            <a:extLst>
              <a:ext uri="{FF2B5EF4-FFF2-40B4-BE49-F238E27FC236}">
                <a16:creationId xmlns:a16="http://schemas.microsoft.com/office/drawing/2014/main" id="{DB356930-F777-4455-9388-55903453FBE8}"/>
              </a:ext>
            </a:extLst>
          </p:cNvPr>
          <p:cNvSpPr>
            <a:spLocks noGrp="1"/>
          </p:cNvSpPr>
          <p:nvPr>
            <p:ph type="title"/>
          </p:nvPr>
        </p:nvSpPr>
        <p:spPr bwMode="auto">
          <a:xfrm>
            <a:off x="387185" y="163395"/>
            <a:ext cx="9073008" cy="883381"/>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2536545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Gaussian Smoothing</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For this exercise you are tasked to perform Gaussian smoothing on an image that has been corrupted by noise.</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The algorithm takes as input a noise image, the size of the gaussian kernel and the sigma of the gaussian distribution and creates the gaussian kernel, which is then normalized. Afterwards, it calculates the 2D convolution of the noise image and the gaussian kernel. It uses 0-padding in order to prevent the creation of black borders in the image. </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Finally, it returns the filtered image, which is displayed alongside the noise one.</a:t>
            </a:r>
          </a:p>
        </p:txBody>
      </p:sp>
      <p:sp>
        <p:nvSpPr>
          <p:cNvPr id="6" name="Τίτλος 1">
            <a:extLst>
              <a:ext uri="{FF2B5EF4-FFF2-40B4-BE49-F238E27FC236}">
                <a16:creationId xmlns:a16="http://schemas.microsoft.com/office/drawing/2014/main" id="{CC8D3DEC-5610-47B7-BEA3-27240F401409}"/>
              </a:ext>
            </a:extLst>
          </p:cNvPr>
          <p:cNvSpPr>
            <a:spLocks noGrp="1"/>
          </p:cNvSpPr>
          <p:nvPr>
            <p:ph type="title"/>
          </p:nvPr>
        </p:nvSpPr>
        <p:spPr bwMode="auto">
          <a:xfrm>
            <a:off x="387185" y="163395"/>
            <a:ext cx="9073008" cy="883381"/>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1919879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3" y="1035854"/>
            <a:ext cx="10791929" cy="5606106"/>
          </a:xfrm>
        </p:spPr>
        <p:txBody>
          <a:bodyPr>
            <a:normAutofit/>
          </a:bodyPr>
          <a:lstStyle/>
          <a:p>
            <a:pPr algn="l"/>
            <a:r>
              <a:rPr lang="en-US" sz="3000" dirty="0">
                <a:solidFill>
                  <a:schemeClr val="tx1"/>
                </a:solidFill>
                <a:cs typeface="Arial" panose="020B0604020202020204" pitchFamily="34" charset="0"/>
              </a:rPr>
              <a:t>Gaussian Smoothing</a:t>
            </a:r>
          </a:p>
        </p:txBody>
      </p:sp>
      <p:pic>
        <p:nvPicPr>
          <p:cNvPr id="4" name="Picture 3" descr="A person wearing a hat&#10;&#10;Description automatically generated with medium confidence">
            <a:extLst>
              <a:ext uri="{FF2B5EF4-FFF2-40B4-BE49-F238E27FC236}">
                <a16:creationId xmlns:a16="http://schemas.microsoft.com/office/drawing/2014/main" id="{620A7FE6-4408-489D-A891-C670FBB9B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230" y="1633694"/>
            <a:ext cx="4281947" cy="3590612"/>
          </a:xfrm>
          <a:prstGeom prst="rect">
            <a:avLst/>
          </a:prstGeom>
        </p:spPr>
      </p:pic>
      <p:sp>
        <p:nvSpPr>
          <p:cNvPr id="9" name="TextBox 8">
            <a:extLst>
              <a:ext uri="{FF2B5EF4-FFF2-40B4-BE49-F238E27FC236}">
                <a16:creationId xmlns:a16="http://schemas.microsoft.com/office/drawing/2014/main" id="{7EDEB522-DF1C-4305-8734-73449199C76B}"/>
              </a:ext>
            </a:extLst>
          </p:cNvPr>
          <p:cNvSpPr txBox="1"/>
          <p:nvPr/>
        </p:nvSpPr>
        <p:spPr>
          <a:xfrm>
            <a:off x="1889095" y="5303377"/>
            <a:ext cx="3482082" cy="830997"/>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Input example.</a:t>
            </a:r>
          </a:p>
          <a:p>
            <a:pPr algn="just"/>
            <a:endParaRPr lang="en-US" sz="24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E954AF2-ABF0-4727-BB0E-8FFB3A0884F6}"/>
                  </a:ext>
                </a:extLst>
              </p:cNvPr>
              <p:cNvSpPr txBox="1"/>
              <p:nvPr/>
            </p:nvSpPr>
            <p:spPr>
              <a:xfrm>
                <a:off x="6206531" y="5237232"/>
                <a:ext cx="5513197" cy="1938992"/>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Intermediate output example of a </a:t>
                </a:r>
                <a14:m>
                  <m:oMath xmlns:m="http://schemas.openxmlformats.org/officeDocument/2006/math">
                    <m:r>
                      <a:rPr lang="en-US" sz="2400" b="0" i="1" smtClean="0">
                        <a:latin typeface="Cambria Math" panose="02040503050406030204" pitchFamily="18" charset="0"/>
                        <a:cs typeface="Arial" panose="020B0604020202020204" pitchFamily="34" charset="0"/>
                      </a:rPr>
                      <m:t>3×3</m:t>
                    </m:r>
                  </m:oMath>
                </a14:m>
                <a:r>
                  <a:rPr lang="en-US" sz="2400" dirty="0">
                    <a:latin typeface="Arial" panose="020B0604020202020204" pitchFamily="34" charset="0"/>
                    <a:cs typeface="Arial" panose="020B0604020202020204" pitchFamily="34" charset="0"/>
                  </a:rPr>
                  <a:t> Gaussian kernel, where </a:t>
                </a:r>
                <a14:m>
                  <m:oMath xmlns:m="http://schemas.openxmlformats.org/officeDocument/2006/math">
                    <m:r>
                      <a:rPr lang="el-GR" sz="2400" b="0" i="1" smtClean="0">
                        <a:latin typeface="Cambria Math" panose="02040503050406030204" pitchFamily="18" charset="0"/>
                        <a:cs typeface="Arial" panose="020B0604020202020204" pitchFamily="34" charset="0"/>
                      </a:rPr>
                      <m:t>𝜎</m:t>
                    </m:r>
                    <m:r>
                      <a:rPr lang="el-GR" sz="2400" b="0" i="1" smtClean="0">
                        <a:latin typeface="Cambria Math" panose="02040503050406030204" pitchFamily="18" charset="0"/>
                        <a:cs typeface="Arial" panose="020B0604020202020204" pitchFamily="34" charset="0"/>
                      </a:rPr>
                      <m:t>=2</m:t>
                    </m:r>
                  </m:oMath>
                </a14:m>
                <a:r>
                  <a:rPr lang="en-US" sz="2400" dirty="0">
                    <a:latin typeface="Arial" panose="020B0604020202020204" pitchFamily="34" charset="0"/>
                    <a:cs typeface="Arial" panose="020B0604020202020204" pitchFamily="34" charset="0"/>
                  </a:rPr>
                  <a:t>, on an image corrupted by Gaussian noise (</a:t>
                </a:r>
                <a14:m>
                  <m:oMath xmlns:m="http://schemas.openxmlformats.org/officeDocument/2006/math">
                    <m:r>
                      <a:rPr lang="el-GR" sz="2400" i="1">
                        <a:latin typeface="Cambria Math" panose="02040503050406030204" pitchFamily="18" charset="0"/>
                        <a:cs typeface="Arial" panose="020B0604020202020204" pitchFamily="34" charset="0"/>
                      </a:rPr>
                      <m:t>𝜇</m:t>
                    </m:r>
                    <m:r>
                      <a:rPr lang="el-GR" sz="2400" i="1">
                        <a:latin typeface="Cambria Math" panose="02040503050406030204" pitchFamily="18" charset="0"/>
                        <a:cs typeface="Arial" panose="020B0604020202020204" pitchFamily="34" charset="0"/>
                      </a:rPr>
                      <m:t>=0, </m:t>
                    </m:r>
                    <m:sSup>
                      <m:sSupPr>
                        <m:ctrlPr>
                          <a:rPr lang="el-GR" sz="2400" i="1">
                            <a:latin typeface="Cambria Math" panose="02040503050406030204" pitchFamily="18" charset="0"/>
                            <a:cs typeface="Arial" panose="020B0604020202020204" pitchFamily="34" charset="0"/>
                          </a:rPr>
                        </m:ctrlPr>
                      </m:sSupPr>
                      <m:e>
                        <m:r>
                          <a:rPr lang="el-GR" sz="2400" i="1">
                            <a:latin typeface="Cambria Math" panose="02040503050406030204" pitchFamily="18" charset="0"/>
                            <a:cs typeface="Arial" panose="020B0604020202020204" pitchFamily="34" charset="0"/>
                          </a:rPr>
                          <m:t>𝜎</m:t>
                        </m:r>
                      </m:e>
                      <m:sup>
                        <m:r>
                          <a:rPr lang="el-GR" sz="2400" i="1">
                            <a:latin typeface="Cambria Math" panose="02040503050406030204" pitchFamily="18" charset="0"/>
                            <a:cs typeface="Arial" panose="020B0604020202020204" pitchFamily="34" charset="0"/>
                          </a:rPr>
                          <m:t>2</m:t>
                        </m:r>
                      </m:sup>
                    </m:sSup>
                    <m:r>
                      <a:rPr lang="el-GR" sz="2400" i="1">
                        <a:latin typeface="Cambria Math" panose="02040503050406030204" pitchFamily="18" charset="0"/>
                        <a:cs typeface="Arial" panose="020B0604020202020204" pitchFamily="34" charset="0"/>
                      </a:rPr>
                      <m:t>=0.01</m:t>
                    </m:r>
                  </m:oMath>
                </a14:m>
                <a:r>
                  <a:rPr lang="el-GR"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p>
              <a:p>
                <a:pPr algn="just"/>
                <a:endParaRPr lang="en-US" sz="2400" dirty="0">
                  <a:latin typeface="Arial" panose="020B0604020202020204" pitchFamily="34" charset="0"/>
                  <a:cs typeface="Arial" panose="020B0604020202020204" pitchFamily="34" charset="0"/>
                </a:endParaRPr>
              </a:p>
            </p:txBody>
          </p:sp>
        </mc:Choice>
        <mc:Fallback>
          <p:sp>
            <p:nvSpPr>
              <p:cNvPr id="10" name="TextBox 9">
                <a:extLst>
                  <a:ext uri="{FF2B5EF4-FFF2-40B4-BE49-F238E27FC236}">
                    <a16:creationId xmlns:a16="http://schemas.microsoft.com/office/drawing/2014/main" id="{0E954AF2-ABF0-4727-BB0E-8FFB3A0884F6}"/>
                  </a:ext>
                </a:extLst>
              </p:cNvPr>
              <p:cNvSpPr txBox="1">
                <a:spLocks noRot="1" noChangeAspect="1" noMove="1" noResize="1" noEditPoints="1" noAdjustHandles="1" noChangeArrowheads="1" noChangeShapeType="1" noTextEdit="1"/>
              </p:cNvSpPr>
              <p:nvPr/>
            </p:nvSpPr>
            <p:spPr>
              <a:xfrm>
                <a:off x="6206531" y="5237232"/>
                <a:ext cx="5513197" cy="1938992"/>
              </a:xfrm>
              <a:prstGeom prst="rect">
                <a:avLst/>
              </a:prstGeom>
              <a:blipFill>
                <a:blip r:embed="rId3"/>
                <a:stretch>
                  <a:fillRect l="-1657" t="-2201" r="-1657"/>
                </a:stretch>
              </a:blipFill>
            </p:spPr>
            <p:txBody>
              <a:bodyPr/>
              <a:lstStyle/>
              <a:p>
                <a:r>
                  <a:rPr lang="en-US">
                    <a:noFill/>
                  </a:rPr>
                  <a:t> </a:t>
                </a:r>
              </a:p>
            </p:txBody>
          </p:sp>
        </mc:Fallback>
      </mc:AlternateContent>
      <p:pic>
        <p:nvPicPr>
          <p:cNvPr id="5" name="Picture 4" descr="A person wearing a hat&#10;&#10;Description automatically generated with medium confidence">
            <a:extLst>
              <a:ext uri="{FF2B5EF4-FFF2-40B4-BE49-F238E27FC236}">
                <a16:creationId xmlns:a16="http://schemas.microsoft.com/office/drawing/2014/main" id="{125716F6-9BB4-4B75-A367-6EFAFA6D6D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1767" y="1633694"/>
            <a:ext cx="4501003" cy="3614423"/>
          </a:xfrm>
          <a:prstGeom prst="rect">
            <a:avLst/>
          </a:prstGeom>
        </p:spPr>
      </p:pic>
      <p:sp>
        <p:nvSpPr>
          <p:cNvPr id="11" name="Τίτλος 1">
            <a:extLst>
              <a:ext uri="{FF2B5EF4-FFF2-40B4-BE49-F238E27FC236}">
                <a16:creationId xmlns:a16="http://schemas.microsoft.com/office/drawing/2014/main" id="{9C558947-0531-4C12-974D-F4EC551E9986}"/>
              </a:ext>
            </a:extLst>
          </p:cNvPr>
          <p:cNvSpPr>
            <a:spLocks noGrp="1"/>
          </p:cNvSpPr>
          <p:nvPr>
            <p:ph type="title"/>
          </p:nvPr>
        </p:nvSpPr>
        <p:spPr bwMode="auto">
          <a:xfrm>
            <a:off x="387185" y="163395"/>
            <a:ext cx="9073008" cy="883381"/>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1347899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3" y="1035854"/>
            <a:ext cx="10791929" cy="5606106"/>
          </a:xfrm>
        </p:spPr>
        <p:txBody>
          <a:bodyPr>
            <a:normAutofit/>
          </a:bodyPr>
          <a:lstStyle/>
          <a:p>
            <a:pPr algn="l"/>
            <a:r>
              <a:rPr lang="en-US" sz="3000" dirty="0">
                <a:solidFill>
                  <a:schemeClr val="tx1"/>
                </a:solidFill>
                <a:cs typeface="Arial" panose="020B0604020202020204" pitchFamily="34" charset="0"/>
              </a:rPr>
              <a:t>Gaussian Smoothing</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EDEB522-DF1C-4305-8734-73449199C76B}"/>
                  </a:ext>
                </a:extLst>
              </p:cNvPr>
              <p:cNvSpPr txBox="1"/>
              <p:nvPr/>
            </p:nvSpPr>
            <p:spPr>
              <a:xfrm>
                <a:off x="2250831" y="5602750"/>
                <a:ext cx="8209503" cy="1200329"/>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Output example of a </a:t>
                </a:r>
                <a14:m>
                  <m:oMath xmlns:m="http://schemas.openxmlformats.org/officeDocument/2006/math">
                    <m:r>
                      <a:rPr lang="en-US" sz="2400" b="0" i="1" smtClean="0">
                        <a:latin typeface="Cambria Math" panose="02040503050406030204" pitchFamily="18" charset="0"/>
                        <a:cs typeface="Arial" panose="020B0604020202020204" pitchFamily="34" charset="0"/>
                      </a:rPr>
                      <m:t>3×3</m:t>
                    </m:r>
                  </m:oMath>
                </a14:m>
                <a:r>
                  <a:rPr lang="en-US" sz="2400" dirty="0">
                    <a:latin typeface="Arial" panose="020B0604020202020204" pitchFamily="34" charset="0"/>
                    <a:cs typeface="Arial" panose="020B0604020202020204" pitchFamily="34" charset="0"/>
                  </a:rPr>
                  <a:t> Gaussian kernel, where </a:t>
                </a:r>
                <a14:m>
                  <m:oMath xmlns:m="http://schemas.openxmlformats.org/officeDocument/2006/math">
                    <m:r>
                      <a:rPr lang="el-GR" sz="2400" b="0" i="1" smtClean="0">
                        <a:latin typeface="Cambria Math" panose="02040503050406030204" pitchFamily="18" charset="0"/>
                        <a:cs typeface="Arial" panose="020B0604020202020204" pitchFamily="34" charset="0"/>
                      </a:rPr>
                      <m:t>𝜎</m:t>
                    </m:r>
                    <m:r>
                      <a:rPr lang="el-GR" sz="2400" b="0" i="1" smtClean="0">
                        <a:latin typeface="Cambria Math" panose="02040503050406030204" pitchFamily="18" charset="0"/>
                        <a:cs typeface="Arial" panose="020B0604020202020204" pitchFamily="34" charset="0"/>
                      </a:rPr>
                      <m:t>=2</m:t>
                    </m:r>
                  </m:oMath>
                </a14:m>
                <a:r>
                  <a:rPr lang="en-US" sz="2400" dirty="0">
                    <a:latin typeface="Arial" panose="020B0604020202020204" pitchFamily="34" charset="0"/>
                    <a:cs typeface="Arial" panose="020B0604020202020204" pitchFamily="34" charset="0"/>
                  </a:rPr>
                  <a:t>, on an image corrupted by salt and pepper noise.</a:t>
                </a:r>
              </a:p>
              <a:p>
                <a:pPr algn="just"/>
                <a:endParaRPr lang="en-US" sz="2400" dirty="0">
                  <a:latin typeface="Arial" panose="020B0604020202020204" pitchFamily="34" charset="0"/>
                  <a:cs typeface="Arial" panose="020B0604020202020204" pitchFamily="34" charset="0"/>
                </a:endParaRPr>
              </a:p>
            </p:txBody>
          </p:sp>
        </mc:Choice>
        <mc:Fallback>
          <p:sp>
            <p:nvSpPr>
              <p:cNvPr id="9" name="TextBox 8">
                <a:extLst>
                  <a:ext uri="{FF2B5EF4-FFF2-40B4-BE49-F238E27FC236}">
                    <a16:creationId xmlns:a16="http://schemas.microsoft.com/office/drawing/2014/main" id="{7EDEB522-DF1C-4305-8734-73449199C76B}"/>
                  </a:ext>
                </a:extLst>
              </p:cNvPr>
              <p:cNvSpPr txBox="1">
                <a:spLocks noRot="1" noChangeAspect="1" noMove="1" noResize="1" noEditPoints="1" noAdjustHandles="1" noChangeArrowheads="1" noChangeShapeType="1" noTextEdit="1"/>
              </p:cNvSpPr>
              <p:nvPr/>
            </p:nvSpPr>
            <p:spPr>
              <a:xfrm>
                <a:off x="2250831" y="5602750"/>
                <a:ext cx="8209503" cy="1200329"/>
              </a:xfrm>
              <a:prstGeom prst="rect">
                <a:avLst/>
              </a:prstGeom>
              <a:blipFill>
                <a:blip r:embed="rId2"/>
                <a:stretch>
                  <a:fillRect l="-1114" t="-3553" r="-1188"/>
                </a:stretch>
              </a:blipFill>
            </p:spPr>
            <p:txBody>
              <a:bodyPr/>
              <a:lstStyle/>
              <a:p>
                <a:r>
                  <a:rPr lang="en-US">
                    <a:noFill/>
                  </a:rPr>
                  <a:t> </a:t>
                </a:r>
              </a:p>
            </p:txBody>
          </p:sp>
        </mc:Fallback>
      </mc:AlternateContent>
      <p:sp>
        <p:nvSpPr>
          <p:cNvPr id="10" name="Τίτλος 1">
            <a:extLst>
              <a:ext uri="{FF2B5EF4-FFF2-40B4-BE49-F238E27FC236}">
                <a16:creationId xmlns:a16="http://schemas.microsoft.com/office/drawing/2014/main" id="{6631BA2D-6A3C-4476-B78E-112EC8BFA2B5}"/>
              </a:ext>
            </a:extLst>
          </p:cNvPr>
          <p:cNvSpPr>
            <a:spLocks noGrp="1"/>
          </p:cNvSpPr>
          <p:nvPr>
            <p:ph type="title"/>
          </p:nvPr>
        </p:nvSpPr>
        <p:spPr bwMode="auto">
          <a:xfrm>
            <a:off x="387185" y="163395"/>
            <a:ext cx="9073008" cy="883381"/>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pic>
        <p:nvPicPr>
          <p:cNvPr id="4" name="Picture 3" descr="A picture containing text, indoor&#10;&#10;Description automatically generated">
            <a:extLst>
              <a:ext uri="{FF2B5EF4-FFF2-40B4-BE49-F238E27FC236}">
                <a16:creationId xmlns:a16="http://schemas.microsoft.com/office/drawing/2014/main" id="{C822835B-C1DD-45A6-B036-02E7071C2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241" y="1517301"/>
            <a:ext cx="9573123" cy="4085449"/>
          </a:xfrm>
          <a:prstGeom prst="rect">
            <a:avLst/>
          </a:prstGeom>
        </p:spPr>
      </p:pic>
    </p:spTree>
    <p:extLst>
      <p:ext uri="{BB962C8B-B14F-4D97-AF65-F5344CB8AC3E}">
        <p14:creationId xmlns:p14="http://schemas.microsoft.com/office/powerpoint/2010/main" val="7944016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865</TotalTime>
  <Words>234</Words>
  <Application>Microsoft Office PowerPoint</Application>
  <PresentationFormat>Widescreen</PresentationFormat>
  <Paragraphs>17</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Cambria Math</vt:lpstr>
      <vt:lpstr>Office Theme</vt:lpstr>
      <vt:lpstr>Image Filtering</vt:lpstr>
      <vt:lpstr>Image Filtering</vt:lpstr>
      <vt:lpstr>Image Filtering</vt:lpstr>
      <vt:lpstr>Image Filtering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Illustrative Programming Project</dc:title>
  <dc:creator>Charalampos Georgiadis</dc:creator>
  <cp:lastModifiedBy>Harris</cp:lastModifiedBy>
  <cp:revision>107</cp:revision>
  <dcterms:created xsi:type="dcterms:W3CDTF">2021-03-31T17:41:09Z</dcterms:created>
  <dcterms:modified xsi:type="dcterms:W3CDTF">2021-08-12T23:18:04Z</dcterms:modified>
</cp:coreProperties>
</file>